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76" r:id="rId7"/>
    <p:sldId id="262" r:id="rId8"/>
    <p:sldId id="263" r:id="rId9"/>
    <p:sldId id="278" r:id="rId10"/>
    <p:sldId id="279" r:id="rId11"/>
    <p:sldId id="282" r:id="rId12"/>
    <p:sldId id="280" r:id="rId13"/>
    <p:sldId id="281" r:id="rId14"/>
    <p:sldId id="271" r:id="rId15"/>
  </p:sldIdLst>
  <p:sldSz cx="13004800" cy="9753600"/>
  <p:notesSz cx="6858000" cy="9144000"/>
  <p:defaultTextStyle>
    <a:lvl1pPr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1pPr>
    <a:lvl2pPr indent="2286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2pPr>
    <a:lvl3pPr indent="4572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3pPr>
    <a:lvl4pPr indent="6858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4pPr>
    <a:lvl5pPr indent="9144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5pPr>
    <a:lvl6pPr indent="11430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6pPr>
    <a:lvl7pPr indent="13716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7pPr>
    <a:lvl8pPr indent="16002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8pPr>
    <a:lvl9pPr indent="1828800" algn="ctr" defTabSz="584200">
      <a:defRPr sz="3600">
        <a:solidFill>
          <a:srgbClr val="558AAB"/>
        </a:solidFill>
        <a:latin typeface="+mj-lt"/>
        <a:ea typeface="+mj-ea"/>
        <a:cs typeface="+mj-cs"/>
        <a:sym typeface="Helvetica Neue Bold Condensed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F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F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87660F"/>
              </a:solidFill>
              <a:prstDash val="solid"/>
              <a:miter lim="400000"/>
            </a:ln>
          </a:top>
          <a:bottom>
            <a:ln w="12700" cap="flat">
              <a:solidFill>
                <a:srgbClr val="87660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87660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1A3A7"/>
              </a:solidFill>
              <a:custDash>
                <a:ds d="100000" sp="200000"/>
              </a:custDash>
              <a:miter lim="400000"/>
            </a:ln>
          </a:insideV>
        </a:tcBdr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662"/>
  </p:normalViewPr>
  <p:slideViewPr>
    <p:cSldViewPr snapToGrid="0" snapToObjects="1">
      <p:cViewPr varScale="1">
        <p:scale>
          <a:sx n="107" d="100"/>
          <a:sy n="107" d="100"/>
        </p:scale>
        <p:origin x="22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2.jpeg>
</file>

<file path=ppt/media/image3.png>
</file>

<file path=ppt/media/image4.jpe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1" name="Shape 5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9" name="Shape 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351493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4" name="Shape 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423333" lvl="0" indent="-423333">
              <a:buSzPct val="100000"/>
              <a:buAutoNum type="arabicPeriod"/>
              <a:defRPr sz="1800"/>
            </a:pPr>
            <a:endParaRPr sz="24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9" name="Shape 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84052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9" name="Shape 6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7555039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4" name="Shape 6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639367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9" name="Shape 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41103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>
            <a:spLocks noGrp="1"/>
          </p:cNvSpPr>
          <p:nvPr>
            <p:ph type="title"/>
          </p:nvPr>
        </p:nvSpPr>
        <p:spPr>
          <a:xfrm>
            <a:off x="1422400" y="5245100"/>
            <a:ext cx="10541000" cy="26289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1422400" y="7861300"/>
            <a:ext cx="10541000" cy="13716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278468" y="8356600"/>
            <a:ext cx="12459504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08458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41" name="Shape 41"/>
          <p:cNvSpPr>
            <a:spLocks noGrp="1"/>
          </p:cNvSpPr>
          <p:nvPr>
            <p:ph type="body" idx="1"/>
          </p:nvPr>
        </p:nvSpPr>
        <p:spPr>
          <a:xfrm>
            <a:off x="368300" y="9017000"/>
            <a:ext cx="108458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1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278468" y="8356600"/>
            <a:ext cx="12459504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368300" y="8369300"/>
            <a:ext cx="10845800" cy="660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150000"/>
              </a:lnSpc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46" name="Shape 46"/>
          <p:cNvSpPr>
            <a:spLocks noGrp="1"/>
          </p:cNvSpPr>
          <p:nvPr>
            <p:ph type="body" idx="1"/>
          </p:nvPr>
        </p:nvSpPr>
        <p:spPr>
          <a:xfrm>
            <a:off x="368300" y="9017000"/>
            <a:ext cx="10845800" cy="431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2400"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2400" cap="all">
                <a:solidFill>
                  <a:srgbClr val="558AAB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278468" y="8915400"/>
            <a:ext cx="1244693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0" name="Shape 10"/>
          <p:cNvSpPr/>
          <p:nvPr/>
        </p:nvSpPr>
        <p:spPr>
          <a:xfrm rot="5400000">
            <a:off x="4960888" y="9198807"/>
            <a:ext cx="59221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78468" y="7188200"/>
            <a:ext cx="1244693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13" name="Shape 13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14" name="Shape 14"/>
          <p:cNvSpPr>
            <a:spLocks noGrp="1"/>
          </p:cNvSpPr>
          <p:nvPr>
            <p:ph type="body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EDE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 4 Up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278468" y="8915400"/>
            <a:ext cx="1244693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" name="Shape 17"/>
          <p:cNvSpPr/>
          <p:nvPr/>
        </p:nvSpPr>
        <p:spPr>
          <a:xfrm rot="5400000">
            <a:off x="4960888" y="9198807"/>
            <a:ext cx="592215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278468" y="7188200"/>
            <a:ext cx="12446932" cy="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25400">
            <a:solidFill>
              <a:srgbClr val="83827D"/>
            </a:solidFill>
            <a:miter lim="400000"/>
          </a:ln>
        </p:spPr>
        <p:txBody>
          <a:bodyPr lIns="0" tIns="0" rIns="0" bIns="0" anchor="ctr"/>
          <a:lstStyle/>
          <a:p>
            <a:pPr lvl="0"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xfrm>
            <a:off x="1422400" y="7099300"/>
            <a:ext cx="10845800" cy="1028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1422400" y="8115300"/>
            <a:ext cx="10845800" cy="7493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50000"/>
              </a:lnSpc>
              <a:spcBef>
                <a:spcPts val="0"/>
              </a:spcBef>
              <a:buSzTx/>
              <a:buNone/>
              <a:defRPr sz="42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sz="4500" cap="all">
                <a:solidFill>
                  <a:srgbClr val="DDDDDE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4200" cap="all">
                <a:solidFill>
                  <a:srgbClr val="DEDEDE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4500" cap="all">
                <a:solidFill>
                  <a:srgbClr val="DDDDDE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1231900" y="3568700"/>
            <a:ext cx="10541000" cy="26289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7200" cap="all">
                <a:solidFill>
                  <a:srgbClr val="DEDEDE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xfrm>
            <a:off x="1041400" y="1295400"/>
            <a:ext cx="5334000" cy="3924300"/>
          </a:xfrm>
          <a:prstGeom prst="rect">
            <a:avLst/>
          </a:prstGeom>
        </p:spPr>
        <p:txBody>
          <a:bodyPr anchor="b"/>
          <a:lstStyle>
            <a:lvl1pPr>
              <a:defRPr sz="6500"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6500" cap="all">
                <a:solidFill>
                  <a:srgbClr val="DEDEDE"/>
                </a:solidFill>
              </a:rPr>
              <a:t>Title Text</a:t>
            </a:r>
          </a:p>
        </p:txBody>
      </p:sp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xfrm>
            <a:off x="1041400" y="5207000"/>
            <a:ext cx="5334000" cy="3225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2286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4572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6858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91440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One</a:t>
            </a:r>
          </a:p>
          <a:p>
            <a:pPr lvl="1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Two</a:t>
            </a:r>
          </a:p>
          <a:p>
            <a:pPr lvl="2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Three</a:t>
            </a:r>
          </a:p>
          <a:p>
            <a:pPr lvl="3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Four</a:t>
            </a:r>
          </a:p>
          <a:p>
            <a:pPr lvl="4">
              <a:defRPr sz="1800" cap="none">
                <a:solidFill>
                  <a:srgbClr val="000000"/>
                </a:solidFill>
              </a:defRPr>
            </a:pPr>
            <a:r>
              <a:rPr sz="3600" cap="all">
                <a:solidFill>
                  <a:srgbClr val="558AAB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Title Text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5334000" cy="57150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2800"/>
              </a:spcBef>
              <a:buBlip>
                <a:blip r:embed="rId2"/>
              </a:buBlip>
              <a:defRPr sz="3000"/>
            </a:lvl1pPr>
            <a:lvl2pPr marL="762000" indent="-381000">
              <a:spcBef>
                <a:spcPts val="2800"/>
              </a:spcBef>
              <a:buBlip>
                <a:blip r:embed="rId2"/>
              </a:buBlip>
              <a:defRPr sz="3000"/>
            </a:lvl2pPr>
            <a:lvl3pPr marL="1143000" indent="-381000">
              <a:spcBef>
                <a:spcPts val="2800"/>
              </a:spcBef>
              <a:buBlip>
                <a:blip r:embed="rId2"/>
              </a:buBlip>
              <a:defRPr sz="3000"/>
            </a:lvl3pPr>
            <a:lvl4pPr marL="1524000" indent="-381000">
              <a:spcBef>
                <a:spcPts val="2800"/>
              </a:spcBef>
              <a:buBlip>
                <a:blip r:embed="rId2"/>
              </a:buBlip>
              <a:defRPr sz="3000"/>
            </a:lvl4pPr>
            <a:lvl5pPr marL="1905000" indent="-381000">
              <a:spcBef>
                <a:spcPts val="2800"/>
              </a:spcBef>
              <a:buBlip>
                <a:blip r:embed="rId2"/>
              </a:buBlip>
              <a:defRPr sz="30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73737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1041400" y="1473200"/>
            <a:ext cx="10922000" cy="68072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2.jpeg"/><Relationship Id="rId17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279400" y="279400"/>
            <a:ext cx="12446000" cy="92202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 lvl="0"/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1041400" y="266700"/>
            <a:ext cx="10922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558AAB"/>
                </a:solidFill>
              </a:rP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1041400" y="2768600"/>
            <a:ext cx="10922000" cy="571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>
            <a:lvl1pPr>
              <a:buBlip>
                <a:blip r:embed="rId17"/>
              </a:buBlip>
            </a:lvl1pPr>
            <a:lvl2pPr>
              <a:buBlip>
                <a:blip r:embed="rId17"/>
              </a:buBlip>
            </a:lvl2pPr>
            <a:lvl3pPr>
              <a:buBlip>
                <a:blip r:embed="rId17"/>
              </a:buBlip>
            </a:lvl3pPr>
            <a:lvl4pPr>
              <a:buBlip>
                <a:blip r:embed="rId17"/>
              </a:buBlip>
            </a:lvl4pPr>
            <a:lvl5pPr>
              <a:buBlip>
                <a:blip r:embed="rId17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One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Two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Three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Four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737373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defTabSz="584200">
        <a:lnSpc>
          <a:spcPct val="90000"/>
        </a:lnSpc>
        <a:defRPr sz="7200">
          <a:solidFill>
            <a:srgbClr val="558AAB"/>
          </a:solidFill>
          <a:latin typeface="+mn-lt"/>
          <a:ea typeface="+mn-ea"/>
          <a:cs typeface="+mn-cs"/>
          <a:sym typeface="Helvetica Neue Light"/>
        </a:defRPr>
      </a:lvl1pPr>
      <a:lvl2pPr indent="228600" defTabSz="584200">
        <a:lnSpc>
          <a:spcPct val="90000"/>
        </a:lnSpc>
        <a:defRPr sz="7200">
          <a:solidFill>
            <a:srgbClr val="558AAB"/>
          </a:solidFill>
          <a:latin typeface="+mn-lt"/>
          <a:ea typeface="+mn-ea"/>
          <a:cs typeface="+mn-cs"/>
          <a:sym typeface="Helvetica Neue Light"/>
        </a:defRPr>
      </a:lvl2pPr>
      <a:lvl3pPr indent="457200" defTabSz="584200">
        <a:lnSpc>
          <a:spcPct val="90000"/>
        </a:lnSpc>
        <a:defRPr sz="7200">
          <a:solidFill>
            <a:srgbClr val="558AAB"/>
          </a:solidFill>
          <a:latin typeface="+mn-lt"/>
          <a:ea typeface="+mn-ea"/>
          <a:cs typeface="+mn-cs"/>
          <a:sym typeface="Helvetica Neue Light"/>
        </a:defRPr>
      </a:lvl3pPr>
      <a:lvl4pPr indent="685800" defTabSz="584200">
        <a:lnSpc>
          <a:spcPct val="90000"/>
        </a:lnSpc>
        <a:defRPr sz="7200">
          <a:solidFill>
            <a:srgbClr val="558AAB"/>
          </a:solidFill>
          <a:latin typeface="+mn-lt"/>
          <a:ea typeface="+mn-ea"/>
          <a:cs typeface="+mn-cs"/>
          <a:sym typeface="Helvetica Neue Light"/>
        </a:defRPr>
      </a:lvl4pPr>
      <a:lvl5pPr indent="914400" defTabSz="584200">
        <a:lnSpc>
          <a:spcPct val="90000"/>
        </a:lnSpc>
        <a:defRPr sz="7200">
          <a:solidFill>
            <a:srgbClr val="558AAB"/>
          </a:solidFill>
          <a:latin typeface="+mn-lt"/>
          <a:ea typeface="+mn-ea"/>
          <a:cs typeface="+mn-cs"/>
          <a:sym typeface="Helvetica Neue Light"/>
        </a:defRPr>
      </a:lvl5pPr>
      <a:lvl6pPr indent="1143000" defTabSz="584200">
        <a:lnSpc>
          <a:spcPct val="90000"/>
        </a:lnSpc>
        <a:defRPr sz="7200">
          <a:solidFill>
            <a:srgbClr val="558AAB"/>
          </a:solidFill>
          <a:latin typeface="+mn-lt"/>
          <a:ea typeface="+mn-ea"/>
          <a:cs typeface="+mn-cs"/>
          <a:sym typeface="Helvetica Neue Light"/>
        </a:defRPr>
      </a:lvl6pPr>
      <a:lvl7pPr indent="1371600" defTabSz="584200">
        <a:lnSpc>
          <a:spcPct val="90000"/>
        </a:lnSpc>
        <a:defRPr sz="7200">
          <a:solidFill>
            <a:srgbClr val="558AAB"/>
          </a:solidFill>
          <a:latin typeface="+mn-lt"/>
          <a:ea typeface="+mn-ea"/>
          <a:cs typeface="+mn-cs"/>
          <a:sym typeface="Helvetica Neue Light"/>
        </a:defRPr>
      </a:lvl7pPr>
      <a:lvl8pPr indent="1600200" defTabSz="584200">
        <a:lnSpc>
          <a:spcPct val="90000"/>
        </a:lnSpc>
        <a:defRPr sz="7200">
          <a:solidFill>
            <a:srgbClr val="558AAB"/>
          </a:solidFill>
          <a:latin typeface="+mn-lt"/>
          <a:ea typeface="+mn-ea"/>
          <a:cs typeface="+mn-cs"/>
          <a:sym typeface="Helvetica Neue Light"/>
        </a:defRPr>
      </a:lvl8pPr>
      <a:lvl9pPr indent="1828800" defTabSz="584200">
        <a:lnSpc>
          <a:spcPct val="90000"/>
        </a:lnSpc>
        <a:defRPr sz="7200">
          <a:solidFill>
            <a:srgbClr val="558AAB"/>
          </a:solidFill>
          <a:latin typeface="+mn-lt"/>
          <a:ea typeface="+mn-ea"/>
          <a:cs typeface="+mn-cs"/>
          <a:sym typeface="Helvetica Neue Light"/>
        </a:defRPr>
      </a:lvl9pPr>
    </p:titleStyle>
    <p:bodyStyle>
      <a:lvl1pPr marL="444500" indent="-444500" defTabSz="584200">
        <a:spcBef>
          <a:spcPts val="3200"/>
        </a:spcBef>
        <a:buSzPct val="40000"/>
        <a:buBlip>
          <a:blip r:embed="rId17"/>
        </a:buBlip>
        <a:defRPr sz="3600">
          <a:solidFill>
            <a:srgbClr val="737373"/>
          </a:solidFill>
          <a:latin typeface="Helvetica Neue"/>
          <a:ea typeface="Helvetica Neue"/>
          <a:cs typeface="Helvetica Neue"/>
          <a:sym typeface="Helvetica Neue"/>
        </a:defRPr>
      </a:lvl1pPr>
      <a:lvl2pPr marL="889000" indent="-444500" defTabSz="584200">
        <a:spcBef>
          <a:spcPts val="3200"/>
        </a:spcBef>
        <a:buSzPct val="40000"/>
        <a:buBlip>
          <a:blip r:embed="rId17"/>
        </a:buBlip>
        <a:defRPr sz="3600">
          <a:solidFill>
            <a:srgbClr val="737373"/>
          </a:solidFill>
          <a:latin typeface="Helvetica Neue"/>
          <a:ea typeface="Helvetica Neue"/>
          <a:cs typeface="Helvetica Neue"/>
          <a:sym typeface="Helvetica Neue"/>
        </a:defRPr>
      </a:lvl2pPr>
      <a:lvl3pPr marL="1333500" indent="-444500" defTabSz="584200">
        <a:spcBef>
          <a:spcPts val="3200"/>
        </a:spcBef>
        <a:buSzPct val="40000"/>
        <a:buBlip>
          <a:blip r:embed="rId17"/>
        </a:buBlip>
        <a:defRPr sz="3600">
          <a:solidFill>
            <a:srgbClr val="737373"/>
          </a:solidFill>
          <a:latin typeface="Helvetica Neue"/>
          <a:ea typeface="Helvetica Neue"/>
          <a:cs typeface="Helvetica Neue"/>
          <a:sym typeface="Helvetica Neue"/>
        </a:defRPr>
      </a:lvl3pPr>
      <a:lvl4pPr marL="1778000" indent="-444500" defTabSz="584200">
        <a:spcBef>
          <a:spcPts val="3200"/>
        </a:spcBef>
        <a:buSzPct val="40000"/>
        <a:buBlip>
          <a:blip r:embed="rId17"/>
        </a:buBlip>
        <a:defRPr sz="3600">
          <a:solidFill>
            <a:srgbClr val="737373"/>
          </a:solidFill>
          <a:latin typeface="Helvetica Neue"/>
          <a:ea typeface="Helvetica Neue"/>
          <a:cs typeface="Helvetica Neue"/>
          <a:sym typeface="Helvetica Neue"/>
        </a:defRPr>
      </a:lvl4pPr>
      <a:lvl5pPr marL="2222500" indent="-444500" defTabSz="584200">
        <a:spcBef>
          <a:spcPts val="3200"/>
        </a:spcBef>
        <a:buSzPct val="40000"/>
        <a:buBlip>
          <a:blip r:embed="rId17"/>
        </a:buBlip>
        <a:defRPr sz="3600">
          <a:solidFill>
            <a:srgbClr val="737373"/>
          </a:solidFill>
          <a:latin typeface="Helvetica Neue"/>
          <a:ea typeface="Helvetica Neue"/>
          <a:cs typeface="Helvetica Neue"/>
          <a:sym typeface="Helvetica Neue"/>
        </a:defRPr>
      </a:lvl5pPr>
      <a:lvl6pPr marL="2667000" indent="-444500" defTabSz="584200">
        <a:spcBef>
          <a:spcPts val="3200"/>
        </a:spcBef>
        <a:buSzPct val="40000"/>
        <a:buBlip>
          <a:blip r:embed="rId17"/>
        </a:buBlip>
        <a:defRPr sz="3600">
          <a:solidFill>
            <a:srgbClr val="737373"/>
          </a:solidFill>
          <a:latin typeface="Helvetica Neue"/>
          <a:ea typeface="Helvetica Neue"/>
          <a:cs typeface="Helvetica Neue"/>
          <a:sym typeface="Helvetica Neue"/>
        </a:defRPr>
      </a:lvl6pPr>
      <a:lvl7pPr marL="3111500" indent="-444500" defTabSz="584200">
        <a:spcBef>
          <a:spcPts val="3200"/>
        </a:spcBef>
        <a:buSzPct val="40000"/>
        <a:buBlip>
          <a:blip r:embed="rId17"/>
        </a:buBlip>
        <a:defRPr sz="3600">
          <a:solidFill>
            <a:srgbClr val="737373"/>
          </a:solidFill>
          <a:latin typeface="Helvetica Neue"/>
          <a:ea typeface="Helvetica Neue"/>
          <a:cs typeface="Helvetica Neue"/>
          <a:sym typeface="Helvetica Neue"/>
        </a:defRPr>
      </a:lvl7pPr>
      <a:lvl8pPr marL="3556000" indent="-444500" defTabSz="584200">
        <a:spcBef>
          <a:spcPts val="3200"/>
        </a:spcBef>
        <a:buSzPct val="40000"/>
        <a:buBlip>
          <a:blip r:embed="rId17"/>
        </a:buBlip>
        <a:defRPr sz="3600">
          <a:solidFill>
            <a:srgbClr val="737373"/>
          </a:solidFill>
          <a:latin typeface="Helvetica Neue"/>
          <a:ea typeface="Helvetica Neue"/>
          <a:cs typeface="Helvetica Neue"/>
          <a:sym typeface="Helvetica Neue"/>
        </a:defRPr>
      </a:lvl8pPr>
      <a:lvl9pPr marL="4000500" indent="-444500" defTabSz="584200">
        <a:spcBef>
          <a:spcPts val="3200"/>
        </a:spcBef>
        <a:buSzPct val="40000"/>
        <a:buBlip>
          <a:blip r:embed="rId17"/>
        </a:buBlip>
        <a:defRPr sz="3600">
          <a:solidFill>
            <a:srgbClr val="737373"/>
          </a:solidFill>
          <a:latin typeface="Helvetica Neue"/>
          <a:ea typeface="Helvetica Neue"/>
          <a:cs typeface="Helvetica Neue"/>
          <a:sym typeface="Helvetica Neue"/>
        </a:defRPr>
      </a:lvl9pPr>
    </p:bodyStyle>
    <p:otherStyle>
      <a:lvl1pPr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1pPr>
      <a:lvl2pPr indent="2286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2pPr>
      <a:lvl3pPr indent="4572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3pPr>
      <a:lvl4pPr indent="6858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4pPr>
      <a:lvl5pPr indent="9144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5pPr>
      <a:lvl6pPr indent="11430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6pPr>
      <a:lvl7pPr indent="13716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7pPr>
      <a:lvl8pPr indent="16002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8pPr>
      <a:lvl9pPr indent="1828800" algn="ctr" defTabSz="584200">
        <a:defRPr sz="1400">
          <a:solidFill>
            <a:schemeClr val="tx1"/>
          </a:solidFill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xfrm>
            <a:off x="1319162" y="6646197"/>
            <a:ext cx="10541000" cy="2628900"/>
          </a:xfrm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lang="en-US" sz="7200" cap="all" dirty="0" err="1" smtClean="0">
                <a:solidFill>
                  <a:srgbClr val="DEDEDE"/>
                </a:solidFill>
              </a:rPr>
              <a:t>Netdisco</a:t>
            </a:r>
            <a:r>
              <a:rPr lang="en-US" sz="7200" cap="all" dirty="0" smtClean="0">
                <a:solidFill>
                  <a:srgbClr val="DEDEDE"/>
                </a:solidFill>
              </a:rPr>
              <a:t>: 15 years of Modern Perl</a:t>
            </a:r>
            <a:endParaRPr sz="7200" cap="all" dirty="0">
              <a:solidFill>
                <a:srgbClr val="DEDED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716" y="383459"/>
            <a:ext cx="12181658" cy="685653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2171700"/>
            <a:ext cx="8128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318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421591" y="3770608"/>
            <a:ext cx="10429983" cy="29496"/>
          </a:xfrm>
          <a:prstGeom prst="line">
            <a:avLst/>
          </a:prstGeom>
          <a:noFill/>
          <a:ln w="25400" cap="flat">
            <a:solidFill>
              <a:srgbClr val="577198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 flipH="1">
            <a:off x="2588820" y="2968831"/>
            <a:ext cx="1" cy="831273"/>
          </a:xfrm>
          <a:prstGeom prst="line">
            <a:avLst/>
          </a:prstGeom>
          <a:noFill/>
          <a:ln w="25400" cap="flat">
            <a:solidFill>
              <a:srgbClr val="577198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Box 15"/>
          <p:cNvSpPr txBox="1"/>
          <p:nvPr/>
        </p:nvSpPr>
        <p:spPr>
          <a:xfrm>
            <a:off x="6329548" y="4660873"/>
            <a:ext cx="437407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W3C Web Components</a:t>
            </a:r>
            <a:endParaRPr kumimoji="0" lang="en-US" sz="3600" b="0" i="0" u="none" strike="noStrike" cap="none" spc="0" normalizeH="0" baseline="0" dirty="0" smtClean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Helvetica Neue Bold Condensed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706098" y="3114018"/>
            <a:ext cx="99752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558AAB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2016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558AAB"/>
              </a:solidFill>
              <a:effectLst/>
              <a:uFillTx/>
              <a:latin typeface="+mj-lt"/>
              <a:ea typeface="+mj-ea"/>
              <a:cs typeface="+mj-cs"/>
              <a:sym typeface="Helvetica Neue Bold Condensed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10204862" y="3800104"/>
            <a:ext cx="1" cy="831273"/>
          </a:xfrm>
          <a:prstGeom prst="line">
            <a:avLst/>
          </a:prstGeom>
          <a:noFill/>
          <a:ln w="25400" cap="flat">
            <a:solidFill>
              <a:srgbClr val="577198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22193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1270000" y="3110219"/>
            <a:ext cx="10464800" cy="22159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2400"/>
              </a:spcBef>
              <a:defRPr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 smtClean="0">
                <a:solidFill>
                  <a:srgbClr val="737373"/>
                </a:solidFill>
              </a:rPr>
              <a:t>“</a:t>
            </a:r>
            <a:r>
              <a:rPr lang="en-US" sz="3600" dirty="0" smtClean="0">
                <a:solidFill>
                  <a:srgbClr val="737373"/>
                </a:solidFill>
              </a:rPr>
              <a:t>Don’t ever make the mistake</a:t>
            </a:r>
            <a:br>
              <a:rPr lang="en-US" sz="3600" dirty="0" smtClean="0">
                <a:solidFill>
                  <a:srgbClr val="737373"/>
                </a:solidFill>
              </a:rPr>
            </a:br>
            <a:r>
              <a:rPr lang="en-US" sz="3600" dirty="0" smtClean="0">
                <a:solidFill>
                  <a:srgbClr val="737373"/>
                </a:solidFill>
              </a:rPr>
              <a:t>that you can design something better than</a:t>
            </a:r>
            <a:br>
              <a:rPr lang="en-US" sz="3600" dirty="0" smtClean="0">
                <a:solidFill>
                  <a:srgbClr val="737373"/>
                </a:solidFill>
              </a:rPr>
            </a:br>
            <a:r>
              <a:rPr lang="en-US" sz="3600" dirty="0" smtClean="0">
                <a:solidFill>
                  <a:srgbClr val="737373"/>
                </a:solidFill>
              </a:rPr>
              <a:t>what you get from ruthless massively parallel trial-and-error with a feedback cycle</a:t>
            </a:r>
            <a:r>
              <a:rPr sz="3600" dirty="0" smtClean="0">
                <a:solidFill>
                  <a:srgbClr val="737373"/>
                </a:solidFill>
              </a:rPr>
              <a:t>.”</a:t>
            </a:r>
            <a:endParaRPr sz="3600" dirty="0">
              <a:solidFill>
                <a:srgbClr val="737373"/>
              </a:solidFill>
            </a:endParaRPr>
          </a:p>
        </p:txBody>
      </p:sp>
      <p:sp>
        <p:nvSpPr>
          <p:cNvPr id="57" name="Shape 57"/>
          <p:cNvSpPr/>
          <p:nvPr/>
        </p:nvSpPr>
        <p:spPr>
          <a:xfrm>
            <a:off x="1270000" y="6362700"/>
            <a:ext cx="10464800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ts val="2400"/>
              </a:spcBef>
              <a:defRPr sz="2800" i="1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800" i="1" dirty="0" smtClean="0">
                <a:solidFill>
                  <a:srgbClr val="737373"/>
                </a:solidFill>
              </a:rPr>
              <a:t>–</a:t>
            </a:r>
            <a:r>
              <a:rPr lang="en-US" sz="2800" i="1" dirty="0" smtClean="0">
                <a:solidFill>
                  <a:srgbClr val="737373"/>
                </a:solidFill>
              </a:rPr>
              <a:t> Linus Torvalds</a:t>
            </a:r>
            <a:endParaRPr sz="2800" i="1" dirty="0">
              <a:solidFill>
                <a:srgbClr val="73737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447490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200" y="1104900"/>
            <a:ext cx="10058400" cy="75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8746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lang="en-US" sz="7200" cap="all" dirty="0" smtClean="0">
                <a:solidFill>
                  <a:srgbClr val="DEDEDE"/>
                </a:solidFill>
              </a:rPr>
              <a:t>Thanks!</a:t>
            </a:r>
            <a:endParaRPr sz="7200" cap="all" dirty="0">
              <a:solidFill>
                <a:srgbClr val="DEDEDE"/>
              </a:solidFill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1270000" y="4056102"/>
            <a:ext cx="10464800" cy="1107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2400"/>
              </a:spcBef>
              <a:defRPr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 smtClean="0">
                <a:solidFill>
                  <a:srgbClr val="737373"/>
                </a:solidFill>
              </a:rPr>
              <a:t>“</a:t>
            </a:r>
            <a:r>
              <a:rPr lang="en-US" sz="3600" dirty="0" smtClean="0">
                <a:solidFill>
                  <a:srgbClr val="737373"/>
                </a:solidFill>
              </a:rPr>
              <a:t>Our understanding of what makes great Perl programs has changed</a:t>
            </a:r>
            <a:r>
              <a:rPr sz="3600" dirty="0" smtClean="0">
                <a:solidFill>
                  <a:srgbClr val="737373"/>
                </a:solidFill>
              </a:rPr>
              <a:t>.”</a:t>
            </a:r>
            <a:endParaRPr sz="3600" dirty="0">
              <a:solidFill>
                <a:srgbClr val="737373"/>
              </a:solidFill>
            </a:endParaRPr>
          </a:p>
        </p:txBody>
      </p:sp>
      <p:sp>
        <p:nvSpPr>
          <p:cNvPr id="57" name="Shape 57"/>
          <p:cNvSpPr/>
          <p:nvPr/>
        </p:nvSpPr>
        <p:spPr>
          <a:xfrm>
            <a:off x="1270000" y="6362700"/>
            <a:ext cx="10464800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ts val="2400"/>
              </a:spcBef>
              <a:defRPr sz="2800" i="1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800" i="1" dirty="0" smtClean="0">
                <a:solidFill>
                  <a:srgbClr val="737373"/>
                </a:solidFill>
              </a:rPr>
              <a:t>–</a:t>
            </a:r>
            <a:r>
              <a:rPr lang="en-US" sz="2800" i="1" dirty="0" smtClean="0">
                <a:solidFill>
                  <a:srgbClr val="737373"/>
                </a:solidFill>
              </a:rPr>
              <a:t> Modern Perl</a:t>
            </a:r>
            <a:endParaRPr sz="2800" i="1" dirty="0">
              <a:solidFill>
                <a:srgbClr val="737373"/>
              </a:solidFill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421591" y="3770608"/>
            <a:ext cx="10429983" cy="29496"/>
          </a:xfrm>
          <a:prstGeom prst="line">
            <a:avLst/>
          </a:prstGeom>
          <a:noFill/>
          <a:ln w="25400" cap="flat">
            <a:solidFill>
              <a:srgbClr val="577198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 flipH="1">
            <a:off x="2588820" y="2968831"/>
            <a:ext cx="1" cy="831273"/>
          </a:xfrm>
          <a:prstGeom prst="line">
            <a:avLst/>
          </a:prstGeom>
          <a:noFill/>
          <a:ln w="25400" cap="flat">
            <a:solidFill>
              <a:srgbClr val="577198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/>
          <p:cNvCxnSpPr/>
          <p:nvPr/>
        </p:nvCxnSpPr>
        <p:spPr>
          <a:xfrm>
            <a:off x="4439392" y="2671948"/>
            <a:ext cx="0" cy="1128156"/>
          </a:xfrm>
          <a:prstGeom prst="line">
            <a:avLst/>
          </a:prstGeom>
          <a:noFill/>
          <a:ln w="25400" cap="flat">
            <a:solidFill>
              <a:srgbClr val="577198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/>
          <p:nvPr/>
        </p:nvCxnSpPr>
        <p:spPr>
          <a:xfrm>
            <a:off x="8059387" y="3800104"/>
            <a:ext cx="0" cy="1128156"/>
          </a:xfrm>
          <a:prstGeom prst="line">
            <a:avLst/>
          </a:prstGeom>
          <a:noFill/>
          <a:ln w="25400" cap="flat">
            <a:solidFill>
              <a:srgbClr val="577198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TextBox 9"/>
          <p:cNvSpPr txBox="1"/>
          <p:nvPr/>
        </p:nvSpPr>
        <p:spPr>
          <a:xfrm>
            <a:off x="3811979" y="907362"/>
            <a:ext cx="3146961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SQL</a:t>
            </a:r>
          </a:p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HTML::Mason</a:t>
            </a:r>
          </a:p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FillTx/>
                <a:sym typeface="Helvetica Neue Bold Condensed"/>
              </a:rPr>
              <a:t>Apache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FillTx/>
              <a:sym typeface="Helvetica Neue Bold Condense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560623" y="4928260"/>
            <a:ext cx="3754582" cy="342657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err="1" smtClean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DBIx</a:t>
            </a: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::Class</a:t>
            </a:r>
          </a:p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Dancer</a:t>
            </a:r>
          </a:p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err="1" smtClean="0">
                <a:solidFill>
                  <a:schemeClr val="accent5">
                    <a:lumMod val="75000"/>
                  </a:schemeClr>
                </a:solidFill>
              </a:rPr>
              <a:t>Plack</a:t>
            </a:r>
            <a:endParaRPr lang="en-US" dirty="0" smtClean="0">
              <a:solidFill>
                <a:schemeClr val="accent5">
                  <a:lumMod val="75000"/>
                </a:schemeClr>
              </a:solidFill>
            </a:endParaRPr>
          </a:p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Template::Toolkit</a:t>
            </a:r>
          </a:p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Bootstrap</a:t>
            </a:r>
          </a:p>
          <a:p>
            <a:pPr marL="0" marR="0" indent="0" algn="l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chemeClr val="accent5">
                    <a:lumMod val="7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JQuery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chemeClr val="accent5">
                  <a:lumMod val="75000"/>
                </a:schemeClr>
              </a:solidFill>
              <a:effectLst/>
              <a:uFillTx/>
              <a:latin typeface="+mj-lt"/>
              <a:ea typeface="+mj-ea"/>
              <a:cs typeface="+mj-cs"/>
              <a:sym typeface="Helvetica Neue Bold Condensed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940628" y="3864531"/>
            <a:ext cx="99752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558AAB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2003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558AAB"/>
              </a:solidFill>
              <a:effectLst/>
              <a:uFillTx/>
              <a:latin typeface="+mj-lt"/>
              <a:ea typeface="+mj-ea"/>
              <a:cs typeface="+mj-cs"/>
              <a:sym typeface="Helvetica Neue Bold Condensed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60623" y="3143514"/>
            <a:ext cx="997528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 smtClean="0">
                <a:ln>
                  <a:noFill/>
                </a:ln>
                <a:solidFill>
                  <a:srgbClr val="558AAB"/>
                </a:solidFill>
                <a:effectLst/>
                <a:uFillTx/>
                <a:latin typeface="+mj-lt"/>
                <a:ea typeface="+mj-ea"/>
                <a:cs typeface="+mj-cs"/>
                <a:sym typeface="Helvetica Neue Bold Condensed"/>
              </a:rPr>
              <a:t>2011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558AAB"/>
              </a:solidFill>
              <a:effectLst/>
              <a:uFillTx/>
              <a:latin typeface="+mj-lt"/>
              <a:ea typeface="+mj-ea"/>
              <a:cs typeface="+mj-cs"/>
              <a:sym typeface="Helvetica Neue Bold Condensed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10204862" y="3800104"/>
            <a:ext cx="1" cy="831273"/>
          </a:xfrm>
          <a:prstGeom prst="line">
            <a:avLst/>
          </a:prstGeom>
          <a:noFill/>
          <a:ln w="25400" cap="flat">
            <a:solidFill>
              <a:srgbClr val="577198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700" y="1701800"/>
            <a:ext cx="4838700" cy="63373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1946894" y="2429734"/>
            <a:ext cx="9120909" cy="4431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 fontAlgn="base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@SNMP::Info::Layer2::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CiscoSB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::ISA</a:t>
            </a:r>
          </a:p>
          <a:p>
            <a:pPr algn="l" fontAlgn="base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qw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/SNMP::Info::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Layer2</a:t>
            </a:r>
          </a:p>
          <a:p>
            <a:pPr algn="l" fontAlgn="base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 SNMP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::Info::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Entity</a:t>
            </a:r>
          </a:p>
          <a:p>
            <a:pPr algn="l" fontAlgn="base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  SNMP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::Info::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EtherLike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algn="l" fontAlgn="base"/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  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  SNMP::Info::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CiscoStats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algn="l" fontAlgn="base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 SNMP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::Info::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CiscoConfig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algn="l" fontAlgn="base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SNMP::Info::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CDP</a:t>
            </a:r>
          </a:p>
          <a:p>
            <a:pPr algn="l" fontAlgn="base"/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    Exporter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/;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1946894" y="3722397"/>
            <a:ext cx="9120909" cy="1846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/>
          <a:p>
            <a:pPr algn="l" fontAlgn="base"/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curl </a:t>
            </a:r>
            <a:r>
              <a:rPr lang="en-US" sz="4000" dirty="0">
                <a:latin typeface="Consolas" charset="0"/>
                <a:ea typeface="Consolas" charset="0"/>
                <a:cs typeface="Consolas" charset="0"/>
              </a:rPr>
              <a:t>-L </a:t>
            </a:r>
            <a:r>
              <a:rPr lang="en-US" sz="4000" dirty="0">
                <a:latin typeface="Consolas" charset="0"/>
                <a:ea typeface="Consolas" charset="0"/>
                <a:cs typeface="Consolas" charset="0"/>
              </a:rPr>
              <a:t>http://cpanmin.us</a:t>
            </a:r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/</a:t>
            </a:r>
          </a:p>
          <a:p>
            <a:pPr algn="l" fontAlgn="base"/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    | </a:t>
            </a:r>
            <a:r>
              <a:rPr lang="en-US" sz="4000" dirty="0" err="1">
                <a:latin typeface="Consolas" charset="0"/>
                <a:ea typeface="Consolas" charset="0"/>
                <a:cs typeface="Consolas" charset="0"/>
              </a:rPr>
              <a:t>perl</a:t>
            </a:r>
            <a:r>
              <a:rPr lang="en-US" sz="4000" dirty="0">
                <a:latin typeface="Consolas" charset="0"/>
                <a:ea typeface="Consolas" charset="0"/>
                <a:cs typeface="Consolas" charset="0"/>
              </a:rPr>
              <a:t> - </a:t>
            </a:r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--</a:t>
            </a:r>
            <a:r>
              <a:rPr lang="en-US" sz="4000" dirty="0">
                <a:latin typeface="Consolas" charset="0"/>
                <a:ea typeface="Consolas" charset="0"/>
                <a:cs typeface="Consolas" charset="0"/>
              </a:rPr>
              <a:t>local-lib ~/</a:t>
            </a:r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perl5</a:t>
            </a:r>
          </a:p>
          <a:p>
            <a:pPr algn="l" fontAlgn="base"/>
            <a:r>
              <a:rPr lang="en-US" sz="40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4000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4000" dirty="0">
                <a:latin typeface="Consolas" charset="0"/>
                <a:ea typeface="Consolas" charset="0"/>
                <a:cs typeface="Consolas" charset="0"/>
              </a:rPr>
              <a:t>App::</a:t>
            </a:r>
            <a:r>
              <a:rPr lang="en-US" sz="4000" dirty="0" err="1">
                <a:latin typeface="Consolas" charset="0"/>
                <a:ea typeface="Consolas" charset="0"/>
                <a:cs typeface="Consolas" charset="0"/>
              </a:rPr>
              <a:t>Netdisco</a:t>
            </a:r>
            <a:endParaRPr lang="en-US" sz="40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09338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4850" y="2794660"/>
            <a:ext cx="6515100" cy="30480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3150" y="2171700"/>
            <a:ext cx="8318500" cy="54102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1270000" y="3941215"/>
            <a:ext cx="10464800" cy="553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spcBef>
                <a:spcPts val="2400"/>
              </a:spcBef>
              <a:defRPr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 dirty="0" smtClean="0">
                <a:solidFill>
                  <a:srgbClr val="737373"/>
                </a:solidFill>
              </a:rPr>
              <a:t>“</a:t>
            </a:r>
            <a:r>
              <a:rPr lang="en-US" sz="3600" dirty="0" smtClean="0">
                <a:solidFill>
                  <a:srgbClr val="737373"/>
                </a:solidFill>
              </a:rPr>
              <a:t>Perl is a fantastic language for developers</a:t>
            </a:r>
            <a:r>
              <a:rPr sz="3600" dirty="0" smtClean="0">
                <a:solidFill>
                  <a:srgbClr val="737373"/>
                </a:solidFill>
              </a:rPr>
              <a:t>.”</a:t>
            </a:r>
            <a:endParaRPr sz="3600" dirty="0">
              <a:solidFill>
                <a:srgbClr val="737373"/>
              </a:solidFill>
            </a:endParaRPr>
          </a:p>
        </p:txBody>
      </p:sp>
      <p:sp>
        <p:nvSpPr>
          <p:cNvPr id="57" name="Shape 57"/>
          <p:cNvSpPr/>
          <p:nvPr/>
        </p:nvSpPr>
        <p:spPr>
          <a:xfrm>
            <a:off x="1270000" y="6362700"/>
            <a:ext cx="10464800" cy="4308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ts val="2400"/>
              </a:spcBef>
              <a:defRPr sz="2800" i="1">
                <a:solidFill>
                  <a:srgbClr val="73737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 lvl="0">
              <a:defRPr sz="1800" i="0">
                <a:solidFill>
                  <a:srgbClr val="000000"/>
                </a:solidFill>
              </a:defRPr>
            </a:pPr>
            <a:r>
              <a:rPr sz="2800" i="1" dirty="0" smtClean="0">
                <a:solidFill>
                  <a:srgbClr val="737373"/>
                </a:solidFill>
              </a:rPr>
              <a:t>–</a:t>
            </a:r>
            <a:r>
              <a:rPr lang="en-US" sz="2800" i="1" dirty="0" smtClean="0">
                <a:solidFill>
                  <a:srgbClr val="737373"/>
                </a:solidFill>
              </a:rPr>
              <a:t> Simon Cozens</a:t>
            </a:r>
            <a:endParaRPr sz="2800" i="1" dirty="0">
              <a:solidFill>
                <a:srgbClr val="73737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7773735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77198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77198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115</Words>
  <Application>Microsoft Macintosh PowerPoint</Application>
  <PresentationFormat>Custom</PresentationFormat>
  <Paragraphs>32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Avenir Roman</vt:lpstr>
      <vt:lpstr>Consolas</vt:lpstr>
      <vt:lpstr>Helvetica</vt:lpstr>
      <vt:lpstr>Helvetica Neue</vt:lpstr>
      <vt:lpstr>Helvetica Neue Bold Condensed</vt:lpstr>
      <vt:lpstr>Helvetica Neue Light</vt:lpstr>
      <vt:lpstr>Blueprint</vt:lpstr>
      <vt:lpstr>Netdisco: 15 years of Modern Perl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Netdisco: 15 years of Modern Perl</dc:title>
  <cp:lastModifiedBy>Oliver Gorwits</cp:lastModifiedBy>
  <cp:revision>5</cp:revision>
  <dcterms:modified xsi:type="dcterms:W3CDTF">2016-10-20T14:37:40Z</dcterms:modified>
</cp:coreProperties>
</file>